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62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59" d="100"/>
          <a:sy n="59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7C7A-B2ED-4391-AAB4-E553F3A4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2EE33-9268-4F18-A140-8DCF427DF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33586-F99A-4575-8F83-846FF5A0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C7653-FDFA-4A79-93F4-442D2E93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D2B23-A66E-4DBF-8477-0408ED1C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9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E833-3F8C-42FB-B4C8-C4A77A50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2039C-8BB7-4320-AAAA-F9442D60B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55A5-A28B-4524-9297-F484D62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A5CA4-A48A-4BFC-BE9D-9207C496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6A027-8C31-40E1-802E-4C0620C4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BD1CE-C50A-40FF-BC3D-4FAC64D17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C93E0-B20D-4A12-AFCE-6A8BC1A07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FCAB2-7542-44A0-9D95-904F14BF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3F0E-F79B-47FE-B9BC-FD11D873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0BAC4-018F-449C-B82E-AFBB45C3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3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4F51F-43BA-4838-A1F6-37B01D4E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F656-95E6-4479-AC14-F32271B45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1B7C2-E766-4D83-95C2-FC6B8759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BB1B-F557-4B5A-9376-EDF083D5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48B4C-2306-417B-8119-79AB2311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7DC5-DDCB-4EA8-9FE7-C197F4F1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C0D0-F7F3-4018-B41F-08C07B13C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C9C8B-A21A-41F9-8ED4-1FEC26ED6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ED4D-EDBA-413A-BFFF-3161924A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DB5C-4F23-4647-9D42-6C4B8650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9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781B-02CD-43E3-AB59-D0A283B8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49218-6704-4875-8259-81E4D83E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82433-E123-4E06-840D-C90D60042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51B9E-0BDE-4BDC-BEE6-B6BAEC4E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2701E-F8DA-4E26-A703-9F37F0DF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E91D4-B422-4BB9-AD03-BD115DE6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8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4EC3-65D6-495C-92DF-6575C07B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AEC8F-A23A-4B61-9884-7212CBB19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82501-0045-4707-B475-FFE5C742C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73825-92BB-404C-AB20-6B2D9ECCB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E706B-7DCF-4C7B-8E17-344417913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E7BCE-6359-40FB-965A-F5311255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78339-023C-45B3-88B8-53E73531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7DD56-64ED-475C-9DA5-21F461B6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089F-EC4C-4497-B844-541FA62D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E4D99-3C13-4010-AD76-4CB7872F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58F14-1956-4313-958F-31CDE5EF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F1D31-253F-414D-85C5-6456A966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9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05D091-3AAD-45AE-9AC8-0E77C888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AE5E4-9E95-4E8C-BC5A-9022E5C4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6F853-5701-4243-BA7E-F3DD7241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CB2E-A701-429E-A4AA-44BD06BF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AB27-0AEB-4CEE-9138-5C59EEC6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74105-2ECB-46F3-B577-8B24E771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7E912-D176-4319-A31A-99ED89B9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467E6-F1DF-4A2D-B4BE-86805A0AD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018B6-40A2-44B2-BE08-537A18BD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3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330B-8B4E-4A20-A694-317C9B39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C6A17-063C-4317-8FBA-C4B4274C4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A835F-67E1-43D0-A5F1-12AC9DFDD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F978F-AD36-4894-A86C-5F35E099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A3874-F7E6-4104-8F25-F55D0AAD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4FDC-9A3B-4E88-9ED9-DB069612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DDE30-2D43-482B-AEBB-D7139E9B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C9F4-C5AF-418B-AB66-67F641B2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00771-18F9-487A-89D1-340EA2714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9/19/2019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6009E-19FD-41E8-986D-94705A2C8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D45D-E8ED-4B84-BBE7-6D30503BD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74B76-19BA-4E67-99C1-4FEE72443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AADD3-1234-4C35-812F-6B0E62D15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CC3300"/>
                </a:solidFill>
              </a:rPr>
              <a:t>Tone and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1258B-75C3-44BB-93C3-DD33947EB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8B1E6"/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7172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8A7A1-A6DA-43F8-8B4C-0CBED685A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1" r="35640" b="-1"/>
          <a:stretch/>
        </p:blipFill>
        <p:spPr>
          <a:xfrm>
            <a:off x="6219824" y="10"/>
            <a:ext cx="5972175" cy="6857990"/>
          </a:xfrm>
          <a:prstGeom prst="rect">
            <a:avLst/>
          </a:prstGeom>
        </p:spPr>
      </p:pic>
      <p:sp useBgFill="1">
        <p:nvSpPr>
          <p:cNvPr id="9" name="Freeform 8">
            <a:extLst>
              <a:ext uri="{FF2B5EF4-FFF2-40B4-BE49-F238E27FC236}">
                <a16:creationId xmlns:a16="http://schemas.microsoft.com/office/drawing/2014/main" id="{6D0A83AF-007F-4D9C-91CC-1BF617BA7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80"/>
            <a:ext cx="9468701" cy="6858480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ECAE55-685A-4305-A4B4-37C08C7C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1029178"/>
            <a:ext cx="8078051" cy="5829300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2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15156-1BCD-4CED-BA7A-EBDA5E7E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1166759"/>
            <a:ext cx="6391275" cy="344804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  <a:sym typeface="Wingdings" panose="05000000000000000000" pitchFamily="2" charset="2"/>
              </a:rPr>
              <a:t> </a:t>
            </a:r>
            <a:r>
              <a:rPr lang="en-US" sz="4900" dirty="0">
                <a:solidFill>
                  <a:srgbClr val="FFFFFF"/>
                </a:solidFill>
              </a:rPr>
              <a:t>Select the correct      </a:t>
            </a:r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900" dirty="0">
                <a:solidFill>
                  <a:srgbClr val="FFFFFF"/>
                </a:solidFill>
              </a:rPr>
              <a:t>      answer</a:t>
            </a:r>
            <a:br>
              <a:rPr lang="en-US" sz="4900" dirty="0">
                <a:solidFill>
                  <a:srgbClr val="FFFFFF"/>
                </a:solidFill>
              </a:rPr>
            </a:br>
            <a:br>
              <a:rPr lang="en-US" sz="49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  <a:sym typeface="Wingdings" panose="05000000000000000000" pitchFamily="2" charset="2"/>
              </a:rPr>
              <a:t> </a:t>
            </a:r>
            <a:r>
              <a:rPr lang="en-US" sz="4900" dirty="0">
                <a:solidFill>
                  <a:srgbClr val="FFFFFF"/>
                </a:solidFill>
              </a:rPr>
              <a:t>Highlight words/</a:t>
            </a:r>
            <a:r>
              <a:rPr lang="en-US" sz="4900">
                <a:solidFill>
                  <a:srgbClr val="FFFFFF"/>
                </a:solidFill>
              </a:rPr>
              <a:t>phases   </a:t>
            </a:r>
            <a:br>
              <a:rPr lang="en-US" sz="4900">
                <a:solidFill>
                  <a:srgbClr val="FFFFFF"/>
                </a:solidFill>
              </a:rPr>
            </a:br>
            <a:r>
              <a:rPr lang="en-US" sz="4900">
                <a:solidFill>
                  <a:srgbClr val="FFFFFF"/>
                </a:solidFill>
              </a:rPr>
              <a:t>     in </a:t>
            </a:r>
            <a:r>
              <a:rPr lang="en-US" sz="4900" dirty="0">
                <a:solidFill>
                  <a:srgbClr val="FFFFFF"/>
                </a:solidFill>
              </a:rPr>
              <a:t>the passage that </a:t>
            </a:r>
            <a:r>
              <a:rPr lang="en-US" sz="4900">
                <a:solidFill>
                  <a:srgbClr val="FFFFFF"/>
                </a:solidFill>
              </a:rPr>
              <a:t>help   </a:t>
            </a:r>
            <a:br>
              <a:rPr lang="en-US" sz="4900">
                <a:solidFill>
                  <a:srgbClr val="FFFFFF"/>
                </a:solidFill>
              </a:rPr>
            </a:br>
            <a:r>
              <a:rPr lang="en-US" sz="4900">
                <a:solidFill>
                  <a:srgbClr val="FFFFFF"/>
                </a:solidFill>
              </a:rPr>
              <a:t>     support </a:t>
            </a:r>
            <a:r>
              <a:rPr lang="en-US" sz="4900" dirty="0">
                <a:solidFill>
                  <a:srgbClr val="FFFFFF"/>
                </a:solidFill>
              </a:rPr>
              <a:t>your answer</a:t>
            </a:r>
          </a:p>
        </p:txBody>
      </p:sp>
    </p:spTree>
    <p:extLst>
      <p:ext uri="{BB962C8B-B14F-4D97-AF65-F5344CB8AC3E}">
        <p14:creationId xmlns:p14="http://schemas.microsoft.com/office/powerpoint/2010/main" val="232766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D26ABD5C-49AC-4B84-8799-16411543B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663"/>
          <a:stretch/>
        </p:blipFill>
        <p:spPr>
          <a:xfrm rot="161478">
            <a:off x="343757" y="315708"/>
            <a:ext cx="5295043" cy="6226583"/>
          </a:xfrm>
          <a:prstGeom prst="rect">
            <a:avLst/>
          </a:prstGeom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8DDC1A38-CDC0-4E7D-9866-1D78BEC66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6"/>
          <a:stretch/>
        </p:blipFill>
        <p:spPr>
          <a:xfrm rot="188193">
            <a:off x="5638800" y="1600200"/>
            <a:ext cx="6402144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newspaper&#10;&#10;Description automatically generated">
            <a:extLst>
              <a:ext uri="{FF2B5EF4-FFF2-40B4-BE49-F238E27FC236}">
                <a16:creationId xmlns:a16="http://schemas.microsoft.com/office/drawing/2014/main" id="{47626777-B862-4E60-9B22-7124B4690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663"/>
          <a:stretch/>
        </p:blipFill>
        <p:spPr>
          <a:xfrm rot="161478">
            <a:off x="343757" y="315708"/>
            <a:ext cx="5295043" cy="6226583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0963F2-998F-45BC-AF25-EABC0BB4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06">
            <a:off x="5457565" y="1962572"/>
            <a:ext cx="5857536" cy="33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35E0E88C-E937-4FF4-9866-1AB6084D0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3"/>
          <a:stretch/>
        </p:blipFill>
        <p:spPr>
          <a:xfrm>
            <a:off x="169937" y="380817"/>
            <a:ext cx="6051887" cy="6281240"/>
          </a:xfrm>
          <a:prstGeom prst="rect">
            <a:avLst/>
          </a:prstGeom>
        </p:spPr>
      </p:pic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87FC268-C29A-434B-A4D4-165AEE1D4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7" b="22156"/>
          <a:stretch/>
        </p:blipFill>
        <p:spPr>
          <a:xfrm>
            <a:off x="6256869" y="1649186"/>
            <a:ext cx="5952984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C10674A2-DB61-4963-AA93-54422656E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9"/>
          <a:stretch/>
        </p:blipFill>
        <p:spPr>
          <a:xfrm>
            <a:off x="5730832" y="1602484"/>
            <a:ext cx="6363755" cy="2987249"/>
          </a:xfrm>
          <a:prstGeom prst="rect">
            <a:avLst/>
          </a:prstGeom>
        </p:spPr>
      </p:pic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367C35E4-E7B4-4EF8-93B6-874CFBA4E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3"/>
          <a:stretch/>
        </p:blipFill>
        <p:spPr>
          <a:xfrm>
            <a:off x="218924" y="350003"/>
            <a:ext cx="6034378" cy="62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Tone and Vocab</vt:lpstr>
      <vt:lpstr>DIRECTIONS   Select the correct             answer   Highlight words/phases         in the passage that help         support your answer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Tone and Vocab</dc:title>
  <dc:creator>REMAR, COLLEEN</dc:creator>
  <cp:lastModifiedBy>REMAR, COLLEEN</cp:lastModifiedBy>
  <cp:revision>3</cp:revision>
  <dcterms:created xsi:type="dcterms:W3CDTF">2019-09-19T12:37:34Z</dcterms:created>
  <dcterms:modified xsi:type="dcterms:W3CDTF">2019-09-19T12:44:39Z</dcterms:modified>
</cp:coreProperties>
</file>